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BHho7cUWwADX2FYFyHepHS8TW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" Target="slides/slide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2.xml"/><Relationship Id="rId18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hyperlink" Target="https://urgenci.net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11.jpg"/><Relationship Id="rId8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dresarfarmaru.cz/places?fcat=6332,6333,6334&amp;lat=49.80431392204895&amp;lng=15.416564941406252&amp;zoom=8" TargetMode="External"/><Relationship Id="rId4" Type="http://schemas.openxmlformats.org/officeDocument/2006/relationships/hyperlink" Target="https://kpzinfo.cz/co-je-kpz/kpzkoalice/" TargetMode="External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0" y="5241983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" name="Google Shape;86;p1"/>
          <p:cNvCxnSpPr/>
          <p:nvPr/>
        </p:nvCxnSpPr>
        <p:spPr>
          <a:xfrm>
            <a:off x="0" y="6134852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1"/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KPZ v souvislostech</a:t>
            </a:r>
            <a:endParaRPr b="1" i="0" sz="3600" u="none" cap="none" strike="noStrike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szöveg látható&#10;&#10;Automatikusan generált leírás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00" y="3352573"/>
            <a:ext cx="8559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5714"/>
            <a:ext cx="9144000" cy="652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628650" y="1393371"/>
            <a:ext cx="7796159" cy="4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>
                <a:solidFill>
                  <a:srgbClr val="5C735D"/>
                </a:solidFill>
              </a:rPr>
              <a:t>Vydáno v roce 2021 v rámci mezinárodního projektu Food&amp;More, který byl financován Evropskou unií v rámci programu Erasmus+ a realizován ve spolupráci s těmito organizacemi:</a:t>
            </a:r>
            <a:br>
              <a:rPr lang="hu-HU" sz="1400">
                <a:solidFill>
                  <a:srgbClr val="5C735D"/>
                </a:solidFill>
              </a:rPr>
            </a:br>
            <a:endParaRPr sz="1400">
              <a:solidFill>
                <a:srgbClr val="5C735D"/>
              </a:solidFill>
            </a:endParaRPr>
          </a:p>
          <a:p>
            <a:pPr indent="-221932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1400">
                <a:solidFill>
                  <a:srgbClr val="5C735D"/>
                </a:solidFill>
              </a:rPr>
              <a:t>TVE, https://tudatosvasarlo.hu/ </a:t>
            </a:r>
            <a:endParaRPr/>
          </a:p>
          <a:p>
            <a:pPr indent="-221932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1400">
                <a:solidFill>
                  <a:srgbClr val="5C735D"/>
                </a:solidFill>
              </a:rPr>
              <a:t>AMPI, https://www.asociaceampi.cz/ </a:t>
            </a:r>
            <a:endParaRPr/>
          </a:p>
          <a:p>
            <a:pPr indent="-221932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1400">
                <a:solidFill>
                  <a:srgbClr val="5C735D"/>
                </a:solidFill>
              </a:rPr>
              <a:t>Fundacja EkoRozwoju (FER) http://fer.org.pl/ </a:t>
            </a:r>
            <a:endParaRPr/>
          </a:p>
          <a:p>
            <a:pPr indent="-221932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1400">
                <a:solidFill>
                  <a:srgbClr val="5C735D"/>
                </a:solidFill>
              </a:rPr>
              <a:t>URGENCI, https://urgenci.net/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-HU" sz="1400">
                <a:solidFill>
                  <a:srgbClr val="5C735D"/>
                </a:solidFill>
              </a:rPr>
              <a:t>Podpora Evropské komise na vydání této publikace nepředstavuje podporu obsahu, který odráží pouze názory autorů, a Komise nenese odpovědnost za jakékoli využití informací v ní obsažených.</a:t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90" y="3115571"/>
            <a:ext cx="5530477" cy="1143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zöveg látható&#10;&#10;Automatikusan generált leírás" id="161" name="Google Shape;1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190" y="5386601"/>
            <a:ext cx="4186836" cy="860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Obsah</a:t>
            </a:r>
            <a:endParaRPr b="1" sz="36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628650" y="1828800"/>
            <a:ext cx="5343525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600717" y="2419652"/>
            <a:ext cx="4743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800"/>
              <a:buFont typeface="Calibri"/>
              <a:buAutoNum type="arabicPeriod"/>
            </a:pPr>
            <a:r>
              <a:rPr b="0" i="0" lang="hu-HU" sz="2800" u="none" cap="none" strike="noStrike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URGENCI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EF7C6A"/>
              </a:buClr>
              <a:buSzPts val="2800"/>
              <a:buFont typeface="Calibri"/>
              <a:buAutoNum type="arabicPeriod"/>
            </a:pPr>
            <a:r>
              <a:rPr b="0" i="0" lang="hu-HU" sz="2800" u="none" cap="none" strike="noStrike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hu-HU" sz="28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vropská mapa</a:t>
            </a:r>
            <a:r>
              <a:rPr b="0" i="0" lang="hu-HU" sz="2800" u="none" cap="none" strike="noStrike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hu-HU" sz="28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KPZ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hu-HU" sz="28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Sítě</a:t>
            </a:r>
            <a:r>
              <a:rPr b="0" i="0" lang="hu-HU" sz="2800" u="none" cap="none" strike="noStrike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4. Agroe</a:t>
            </a:r>
            <a:r>
              <a:rPr lang="hu-HU" sz="28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k</a:t>
            </a:r>
            <a:r>
              <a:rPr b="0" i="0" lang="hu-HU" sz="2800" u="none" cap="none" strike="noStrike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olog</a:t>
            </a:r>
            <a:r>
              <a:rPr lang="hu-HU" sz="28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ie</a:t>
            </a:r>
            <a:endParaRPr b="0" i="0" sz="2800" u="none" cap="none" strike="noStrike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szöveg, vektorgrafika, játék látható&#10;&#10;Automatikusan generált leírás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612" y="2000089"/>
            <a:ext cx="271780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b="1" lang="hu-HU" sz="3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istorie KPZ V Evropě </a:t>
            </a:r>
            <a:endParaRPr b="1" sz="36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3068325" y="1616075"/>
            <a:ext cx="5763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Možná vás překvapí, že KPZ jsou v Evropě zmíněny již od roku 1978, kdy byla poblíž Ženevy ve Švýcarsku založena organizace Les Jardins de Cocagne. 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Koncem 70. a v průběhu 80. let vzniklo jen několik dalších iniciativ KPZ.                       Na přelomu tisíciletí však hnutí KPZ nabralo na síle, hlavně v západní Evropě a Anglii. 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 ČR vznikla první KPZ v roce 2009 na Toulcově dvoře, pod vedením Jana Valešky z PRO-BIO LIGY s ekologickým zemědělcem Karlem Tachecím. V současné době je více než 80 KPZ.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játék látható&#10;&#10;Automatikusan generált leírás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516" y="1616074"/>
            <a:ext cx="2755803" cy="398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471487" y="331985"/>
            <a:ext cx="82011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Evropská mapa KPZ</a:t>
            </a:r>
            <a:endParaRPr b="1" sz="40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térkép látható&#10;&#10;Automatikusan generált leírás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3997" t="2199"/>
          <a:stretch/>
        </p:blipFill>
        <p:spPr>
          <a:xfrm>
            <a:off x="471486" y="1453679"/>
            <a:ext cx="4447752" cy="442256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5104486" y="1453679"/>
            <a:ext cx="3568200" cy="4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Podle nejnovějších údajů URGENCI, bylo na začátku roku 2021 v Evropě více než 4600 KPZ farem,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které produkovaly potraviny pro více než půl milionu strávníků!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756125" y="6062400"/>
            <a:ext cx="734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Čísla uvádí počet KPZ zemědělců</a:t>
            </a:r>
            <a:r>
              <a:rPr lang="hu-HU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4249" y="5108171"/>
            <a:ext cx="1742387" cy="1088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>
            <p:ph type="title"/>
          </p:nvPr>
        </p:nvSpPr>
        <p:spPr>
          <a:xfrm>
            <a:off x="471487" y="592960"/>
            <a:ext cx="8201026" cy="1121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URGENCI – Mezinárodní síť</a:t>
            </a:r>
            <a:endParaRPr b="1" sz="40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471475" y="1443601"/>
            <a:ext cx="7898700" cy="3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735D"/>
              </a:buClr>
              <a:buSzPct val="1000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URGENCI je mezinárodní síť všech forem regionálních a místních solidárních partnerství pro agroekologii (LSPA), </a:t>
            </a: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 nichž nejznámější je </a:t>
            </a: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KPZ. URGENCI je zkratka označující sítě mezi městem a venkovem - vytváření nových forem výměny mezi občany. Jako sociální hnutí sdružuje občany, drobné výrobce potravin, spotřebitele, aktivisty a výzkumné pracovníky zastupující sítě a iniciativy místních solidárních partnerství pro agroekologii </a:t>
            </a: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má členy z 32 evropských zemí. 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735D"/>
              </a:buClr>
              <a:buSzPct val="100000"/>
              <a:buFont typeface="Arial"/>
              <a:buNone/>
            </a:pPr>
            <a:r>
              <a:rPr lang="hu-HU" sz="2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https://urgenci.net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084" y="5108171"/>
            <a:ext cx="1742387" cy="108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8999" y="5122396"/>
            <a:ext cx="1742387" cy="108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62167" y="5108171"/>
            <a:ext cx="1742387" cy="1088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játék, vektorgrafika látható&#10;&#10;Automatikusan generált leírás" id="122" name="Google Shape;12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17259" y="4998030"/>
            <a:ext cx="1600200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628650" y="1828800"/>
            <a:ext cx="5343525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135" y="0"/>
            <a:ext cx="57577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408125" y="191125"/>
            <a:ext cx="8107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3200"/>
              <a:buFont typeface="Nunito"/>
              <a:buNone/>
            </a:pPr>
            <a:r>
              <a:rPr b="1" lang="hu-HU" sz="30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Proč jsou důležité sítě KPZ?</a:t>
            </a:r>
            <a:endParaRPr b="1" sz="30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628650" y="1516825"/>
            <a:ext cx="8283900" cy="5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Na podporu zemědělců a KPZ komunit existují národní a mezinárodní sítě.</a:t>
            </a:r>
            <a:endParaRPr sz="22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t/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000"/>
              <a:buNone/>
            </a:pPr>
            <a:r>
              <a:rPr b="1"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Jak pomáhají sítě KPZ?</a:t>
            </a:r>
            <a:endParaRPr b="1"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000"/>
              <a:buNone/>
            </a:pPr>
            <a:r>
              <a:t/>
            </a:r>
            <a:endParaRPr b="1"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000"/>
              <a:buChar char="•"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pořádají vzdělávací a osvětové akce pro zemědělce a komunity</a:t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000"/>
              <a:buChar char="•"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podávají široké veřejnosti informace a čerstvé novinky v tématu skrze webové stránky a další sociální média</a:t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000"/>
              <a:buChar char="•"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udržují</a:t>
            </a: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 aktuální informace o stálých i nově vznikajících KPZ tím, že spravují mapu </a:t>
            </a:r>
            <a:r>
              <a:rPr lang="hu-HU" sz="2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adresarfarmaru.cz </a:t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000"/>
              <a:buChar char="•"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poskytují poradenství a propojují zemědělce se spotřebiteli</a:t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000"/>
              <a:buChar char="•"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navštěvují zemědělce, farmáře a koordinátory, udržují s nimi osobní komunikaci </a:t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000"/>
              <a:buChar char="•"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 ČR tyto činnosti poskytuje Národní síť </a:t>
            </a:r>
            <a:r>
              <a:rPr lang="hu-HU" sz="2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KPZkoALICE</a:t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asztal látható&#10;&#10;Automatikusan generált leírás"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0613" y="233913"/>
            <a:ext cx="2938925" cy="124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Co je to agroekologie?</a:t>
            </a:r>
            <a:endParaRPr b="1" sz="36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628650" y="1616075"/>
            <a:ext cx="8133300" cy="3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07C6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Agroekologie je věda, praxe a sociální hnutí. Zahrnuje celý potravinový systém od půdy až po organizaci lidské společnosti. Je založena na udržitelném využívání místních obnovitelných zdrojů, znalostech a prioritách místních zemědělců, rozumném využívání biologické rozmanitosti k zajištění ekosystémových služeb a odolnosti a řešení, která přinášejí mnohostranný užitek (environmentální, ekonomický, sociální) od místního až po globální.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vektorgrafika látható&#10;&#10;Automatikusan generált leírás"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9048" y="5322491"/>
            <a:ext cx="2485904" cy="12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628650" y="186325"/>
            <a:ext cx="78867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Co je to agroekologie?</a:t>
            </a:r>
            <a:endParaRPr b="1" sz="36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szöveg látható&#10;&#10;Automatikusan generált leírás"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7257" y="337368"/>
            <a:ext cx="990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628650" y="1364725"/>
            <a:ext cx="7886700" cy="50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F07C6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33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zemědělec pěstuje zeleninu v souladu s přírodními procesy, bez použití chemických látek, což pomáhá obnovovat místní ekosystémy</a:t>
            </a:r>
            <a:endParaRPr sz="33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33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farma poskytuje životní prostředí pro místní volně žijící živočichy a podporuje biologickou rozmanitost</a:t>
            </a:r>
            <a:endParaRPr sz="33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33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zemědělci často používají k produkci zeleniny tradiční techniky</a:t>
            </a:r>
            <a:endParaRPr sz="33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33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místní spotřebitelé nákupem produktů podporují zemědělce a místní ekonomiku, jsou důležitými prvky systému</a:t>
            </a:r>
            <a:endParaRPr sz="33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33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zemědělec sdílí znalosti s ostatními zemědělci a svými spotřebiteli</a:t>
            </a:r>
            <a:endParaRPr sz="33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33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zemědělec pěstuje širokou druhovou rozmanitost rostlin, čímž udržuje a posiluje biologickou rozmanitost na svém hospodářství</a:t>
            </a:r>
            <a:endParaRPr sz="33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33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agroekologie poskytuje řešení pro degradaci půdy, změnu klimatu a pomáhá zemědělským podnikům stát se odolnějšími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2021-09-22T09:21:57Z</dcterms:created>
  <dc:creator>Perényi Zsófia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0x010100D7695B91FA09334D803D508279DFAEF7</vt:lpwstr>
  </property>
</Properties>
</file>