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iRsGT93CKiD1hDHQH9g5Bh+qjZ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Nunito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Nunito-italic.fntdata"/><Relationship Id="rId6" Type="http://schemas.openxmlformats.org/officeDocument/2006/relationships/slide" Target="slides/slide2.xml"/><Relationship Id="rId18" Type="http://schemas.openxmlformats.org/officeDocument/2006/relationships/font" Target="fonts/Nuni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6.jpg"/><Relationship Id="rId5" Type="http://schemas.openxmlformats.org/officeDocument/2006/relationships/image" Target="../media/image18.jpg"/><Relationship Id="rId6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951700" y="929774"/>
            <a:ext cx="7772400" cy="29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4800"/>
              <a:buFont typeface="Nunito"/>
              <a:buNone/>
            </a:pPr>
            <a:r>
              <a:rPr b="1" lang="hu-HU" sz="48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Co je komunitou podporované zemědělství?</a:t>
            </a:r>
            <a:br>
              <a:rPr b="1" lang="hu-HU" sz="48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</a:br>
            <a:endParaRPr b="1" sz="28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3" y="4059219"/>
            <a:ext cx="3035300" cy="2374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vektorgrafika látható&#10;&#10;Automatikusan generált leírás"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3613" y="4318001"/>
            <a:ext cx="2668587" cy="185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2200" y="3971925"/>
            <a:ext cx="2667000" cy="23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3600"/>
              <a:buFont typeface="Nunito"/>
              <a:buNone/>
            </a:pPr>
            <a:r>
              <a:rPr b="1" lang="hu-HU" sz="36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Jíme sezónně</a:t>
            </a:r>
            <a:endParaRPr b="1" sz="36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0" name="Google Shape;150;p10"/>
          <p:cNvSpPr txBox="1"/>
          <p:nvPr>
            <p:ph idx="1" type="body"/>
          </p:nvPr>
        </p:nvSpPr>
        <p:spPr>
          <a:xfrm>
            <a:off x="628650" y="1325366"/>
            <a:ext cx="5343525" cy="5380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1" name="Google Shape;151;p10"/>
          <p:cNvSpPr txBox="1"/>
          <p:nvPr/>
        </p:nvSpPr>
        <p:spPr>
          <a:xfrm>
            <a:off x="628650" y="1466250"/>
            <a:ext cx="7971300" cy="3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KPZ dodávají svým členům sezónní zeleninu, která </a:t>
            </a:r>
            <a:r>
              <a:rPr lang="hu-HU" sz="20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vyroste v daném týdnu</a:t>
            </a:r>
            <a:r>
              <a:rPr lang="hu-HU" sz="20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. To znamená, že obvykle dostanete čerstvou zeleninu sklizenou ve stejný den odběru podílu. Tato zelenina se může lišit od sortimentu nabízeného v supermarketech nebo na místních trzích.</a:t>
            </a:r>
            <a:endParaRPr sz="20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Pokud se zapojíte do systému KPZ, nebudete na jaře dostávat rajčata a na jahody si budete muset počkat až do pozdního jara. Uvidíte také, že slepice nesnášejí vejce rovnoměrně po celý rok. Zimní a jarní podíly mohou obsahovat méně produktů, ale v létě nebo na podzim pro vás může být dokonce náročné spotřebovat všechny produkty nebo zeleninu dodané v podílu.</a:t>
            </a:r>
            <a:endParaRPr b="0" i="0" sz="2400" u="none" cap="none" strike="noStrike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2" name="Google Shape;15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3502" y="5111152"/>
            <a:ext cx="1840428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játék látható&#10;&#10;Automatikusan generált leírás" id="153" name="Google Shape;15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4294" y="5025333"/>
            <a:ext cx="17011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82826" y="5025333"/>
            <a:ext cx="1617112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játék látható&#10;&#10;Automatikusan generált leírás" id="155" name="Google Shape;15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6261" y="5043100"/>
            <a:ext cx="1822891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3600"/>
              <a:buFont typeface="Nunito"/>
              <a:buNone/>
            </a:pPr>
            <a:r>
              <a:rPr b="1" lang="hu-HU" sz="36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Komunikace v KPZ</a:t>
            </a:r>
            <a:endParaRPr/>
          </a:p>
        </p:txBody>
      </p:sp>
      <p:sp>
        <p:nvSpPr>
          <p:cNvPr id="161" name="Google Shape;161;p11"/>
          <p:cNvSpPr txBox="1"/>
          <p:nvPr>
            <p:ph idx="1" type="body"/>
          </p:nvPr>
        </p:nvSpPr>
        <p:spPr>
          <a:xfrm>
            <a:off x="628650" y="1325366"/>
            <a:ext cx="5343525" cy="5380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2" name="Google Shape;162;p11"/>
          <p:cNvSpPr txBox="1"/>
          <p:nvPr/>
        </p:nvSpPr>
        <p:spPr>
          <a:xfrm>
            <a:off x="628650" y="1496592"/>
            <a:ext cx="7671288" cy="2069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KPZ je založena na důvěře a komunikace je jejím klíčovým prvkem.  Může se vyskytnout několik problémů, které budete muset prodiskutovat, některé přímo s farmářem, některé s koordinátorem a některé s ostatními členy. Uvidíte, že v mnoha případech bude komunikace jednostranná (např. upomínka k zaplacení), v dalších případech bude potřeba vašeho aktivního zapojení (např. hodnotící dotazník).</a:t>
            </a:r>
            <a:endParaRPr sz="20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3" name="Google Shape;163;p11"/>
          <p:cNvSpPr txBox="1"/>
          <p:nvPr/>
        </p:nvSpPr>
        <p:spPr>
          <a:xfrm>
            <a:off x="628650" y="3720100"/>
            <a:ext cx="5260200" cy="28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EF7C6A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Při vstupu do KPZ se informujte u koordinátora, kde najdete nejdůležitější informace.</a:t>
            </a:r>
            <a:endParaRPr b="0" i="0" sz="2000" u="none" cap="none" strike="noStrike">
              <a:solidFill>
                <a:srgbClr val="EF7C6A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EF7C6A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EF7C6A"/>
              </a:buClr>
              <a:buSzPts val="2000"/>
              <a:buFont typeface="Arial"/>
              <a:buChar char="•"/>
            </a:pPr>
            <a:r>
              <a:rPr lang="hu-HU" sz="2000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Dodržujte pravidla komunikace - např. pokud se chcete na něco zeptat farmáře, neposílejte to do e-mailové skupiny všem.</a:t>
            </a:r>
            <a:endParaRPr b="0" i="0" sz="2000" u="none" cap="none" strike="noStrike">
              <a:solidFill>
                <a:srgbClr val="EF7C6A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képen játék, baba látható&#10;&#10;Automatikusan generált leírás" id="164" name="Google Shape;16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7650" y="3358840"/>
            <a:ext cx="1943101" cy="271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>
            <p:ph idx="1" type="body"/>
          </p:nvPr>
        </p:nvSpPr>
        <p:spPr>
          <a:xfrm>
            <a:off x="628650" y="1393371"/>
            <a:ext cx="7796100" cy="49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>
                <a:solidFill>
                  <a:srgbClr val="5C735D"/>
                </a:solidFill>
              </a:rPr>
              <a:t>Vydáno v roce 2021 v rámci mezinárodního projektu Food&amp;More, který byl financován Evropskou unií v rámci programu Erasmus+ a realizován ve spolupráci s těmito organizacemi:</a:t>
            </a:r>
            <a:br>
              <a:rPr lang="hu-HU" sz="1400">
                <a:solidFill>
                  <a:srgbClr val="5C735D"/>
                </a:solidFill>
              </a:rPr>
            </a:br>
            <a:endParaRPr sz="1400">
              <a:solidFill>
                <a:srgbClr val="5C735D"/>
              </a:solidFill>
            </a:endParaRPr>
          </a:p>
          <a:p>
            <a:pPr indent="-221932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ct val="100000"/>
              <a:buChar char="•"/>
            </a:pPr>
            <a:r>
              <a:rPr lang="hu-HU" sz="1400">
                <a:solidFill>
                  <a:srgbClr val="5C735D"/>
                </a:solidFill>
              </a:rPr>
              <a:t>TVE, https://tudatosvasarlo.hu/ </a:t>
            </a:r>
            <a:endParaRPr/>
          </a:p>
          <a:p>
            <a:pPr indent="-221932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ct val="100000"/>
              <a:buChar char="•"/>
            </a:pPr>
            <a:r>
              <a:rPr lang="hu-HU" sz="1400">
                <a:solidFill>
                  <a:srgbClr val="5C735D"/>
                </a:solidFill>
              </a:rPr>
              <a:t>AMPI, https://www.asociaceampi.cz/ </a:t>
            </a:r>
            <a:endParaRPr/>
          </a:p>
          <a:p>
            <a:pPr indent="-221932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ct val="100000"/>
              <a:buChar char="•"/>
            </a:pPr>
            <a:r>
              <a:rPr lang="hu-HU" sz="1400">
                <a:solidFill>
                  <a:srgbClr val="5C735D"/>
                </a:solidFill>
              </a:rPr>
              <a:t>Fundacja EkoRozwoju (FER) http://fer.org.pl/ </a:t>
            </a:r>
            <a:endParaRPr/>
          </a:p>
          <a:p>
            <a:pPr indent="-221932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ct val="100000"/>
              <a:buChar char="•"/>
            </a:pPr>
            <a:r>
              <a:rPr lang="hu-HU" sz="1400">
                <a:solidFill>
                  <a:srgbClr val="5C735D"/>
                </a:solidFill>
              </a:rPr>
              <a:t>URGENCI, https://urgenci.net/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6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hu-HU" sz="1400">
                <a:solidFill>
                  <a:srgbClr val="5C735D"/>
                </a:solidFill>
              </a:rPr>
              <a:t>Podpora Evropské komise na vydání této publikace nepředstavuje podporu obsahu, který odráží pouze názory autorů, a Komise nenese odpovědnost za jakékoli využití informací v ní obsažených.</a:t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>
              <a:solidFill>
                <a:srgbClr val="5C73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0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70" name="Google Shape;17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190" y="3115571"/>
            <a:ext cx="5530477" cy="11435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épen szöveg látható&#10;&#10;Automatikusan generált leírás" id="171" name="Google Shape;17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190" y="5386601"/>
            <a:ext cx="4186836" cy="860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3600"/>
              <a:buFont typeface="Nunito"/>
              <a:buNone/>
            </a:pPr>
            <a:r>
              <a:rPr b="1" lang="hu-HU" sz="36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Základní informace o KPZ</a:t>
            </a:r>
            <a:endParaRPr b="1" sz="36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628650" y="1828800"/>
            <a:ext cx="5343525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A képen játék, baba látható&#10;&#10;Automatikusan generált leírás"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0775" y="1476376"/>
            <a:ext cx="3264574" cy="45661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723475" y="2431224"/>
            <a:ext cx="4743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C6A"/>
              </a:buClr>
              <a:buSzPts val="2800"/>
              <a:buFont typeface="Calibri"/>
              <a:buAutoNum type="arabicPeriod"/>
            </a:pPr>
            <a:r>
              <a:rPr lang="hu-HU" sz="2800">
                <a:solidFill>
                  <a:srgbClr val="EF7C6A"/>
                </a:solidFill>
                <a:latin typeface="Calibri"/>
                <a:ea typeface="Calibri"/>
                <a:cs typeface="Calibri"/>
                <a:sym typeface="Calibri"/>
              </a:rPr>
              <a:t>Co je KPZ </a:t>
            </a:r>
            <a:endParaRPr sz="2800">
              <a:solidFill>
                <a:srgbClr val="EF7C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C6A"/>
              </a:buClr>
              <a:buSzPts val="2800"/>
              <a:buFont typeface="Calibri"/>
              <a:buAutoNum type="arabicPeriod"/>
            </a:pPr>
            <a:r>
              <a:rPr lang="hu-HU" sz="2800">
                <a:solidFill>
                  <a:srgbClr val="EF7C6A"/>
                </a:solidFill>
                <a:latin typeface="Calibri"/>
                <a:ea typeface="Calibri"/>
                <a:cs typeface="Calibri"/>
                <a:sym typeface="Calibri"/>
              </a:rPr>
              <a:t>Aktéři KPZ</a:t>
            </a:r>
            <a:endParaRPr sz="2800">
              <a:solidFill>
                <a:srgbClr val="EF7C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7C6A"/>
              </a:buClr>
              <a:buSzPts val="2800"/>
              <a:buFont typeface="Calibri"/>
              <a:buAutoNum type="arabicPeriod"/>
            </a:pPr>
            <a:r>
              <a:rPr b="0" i="0" lang="hu-HU" sz="2800" u="none" cap="none" strike="noStrike">
                <a:solidFill>
                  <a:srgbClr val="EF7C6A"/>
                </a:solidFill>
                <a:latin typeface="Calibri"/>
                <a:ea typeface="Calibri"/>
                <a:cs typeface="Calibri"/>
                <a:sym typeface="Calibri"/>
              </a:rPr>
              <a:t>Specifi</a:t>
            </a:r>
            <a:r>
              <a:rPr lang="hu-HU" sz="2800">
                <a:solidFill>
                  <a:srgbClr val="EF7C6A"/>
                </a:solidFill>
                <a:latin typeface="Calibri"/>
                <a:ea typeface="Calibri"/>
                <a:cs typeface="Calibri"/>
                <a:sym typeface="Calibri"/>
              </a:rPr>
              <a:t>ka KPZ</a:t>
            </a:r>
            <a:endParaRPr b="0" i="0" sz="2800" u="none" cap="none" strike="noStrike">
              <a:solidFill>
                <a:srgbClr val="EF7C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471487" y="592960"/>
            <a:ext cx="8201026" cy="11215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F33"/>
              </a:buClr>
              <a:buSzPts val="3600"/>
              <a:buFont typeface="Nunito"/>
              <a:buNone/>
            </a:pPr>
            <a:r>
              <a:rPr b="1" lang="hu-HU" sz="3600">
                <a:solidFill>
                  <a:srgbClr val="FF8F33"/>
                </a:solidFill>
                <a:latin typeface="Nunito"/>
                <a:ea typeface="Nunito"/>
                <a:cs typeface="Nunito"/>
                <a:sym typeface="Nunito"/>
              </a:rPr>
              <a:t>Co je KPZ</a:t>
            </a:r>
            <a:r>
              <a:rPr b="1" lang="hu-HU" sz="3600">
                <a:solidFill>
                  <a:srgbClr val="FF8F33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b="1" sz="4000">
              <a:solidFill>
                <a:srgbClr val="FF8F3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" name="Google Shape;101;p3"/>
          <p:cNvSpPr txBox="1"/>
          <p:nvPr>
            <p:ph idx="1" type="body"/>
          </p:nvPr>
        </p:nvSpPr>
        <p:spPr>
          <a:xfrm>
            <a:off x="471475" y="1443600"/>
            <a:ext cx="7898700" cy="28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5C735D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735D"/>
              </a:buClr>
              <a:buSzPts val="2400"/>
              <a:buNone/>
            </a:pPr>
            <a:r>
              <a:rPr lang="hu-HU" sz="2400">
                <a:solidFill>
                  <a:srgbClr val="5C735D"/>
                </a:solidFill>
              </a:rPr>
              <a:t>Komunitou podporované zemědělství (KPZ) je přímé partnerství založené na </a:t>
            </a:r>
            <a:r>
              <a:rPr b="1" lang="hu-HU" sz="2400">
                <a:solidFill>
                  <a:srgbClr val="5C735D"/>
                </a:solidFill>
              </a:rPr>
              <a:t>vztahu</a:t>
            </a:r>
            <a:r>
              <a:rPr lang="hu-HU" sz="2400">
                <a:solidFill>
                  <a:srgbClr val="5C735D"/>
                </a:solidFill>
              </a:rPr>
              <a:t> mezi spotřebiteli - podílníky    a jedním nebo několika zemědělci, kdy se na základě dlouhodobé závazné dohody sdílejí </a:t>
            </a:r>
            <a:r>
              <a:rPr b="1" lang="hu-HU" sz="2400">
                <a:solidFill>
                  <a:srgbClr val="5C735D"/>
                </a:solidFill>
              </a:rPr>
              <a:t>rizika</a:t>
            </a:r>
            <a:r>
              <a:rPr lang="hu-HU" sz="2400">
                <a:solidFill>
                  <a:srgbClr val="5C735D"/>
                </a:solidFill>
              </a:rPr>
              <a:t>, </a:t>
            </a:r>
            <a:r>
              <a:rPr b="1" lang="hu-HU" sz="2400">
                <a:solidFill>
                  <a:srgbClr val="5C735D"/>
                </a:solidFill>
              </a:rPr>
              <a:t>povinnosti </a:t>
            </a:r>
            <a:r>
              <a:rPr lang="hu-HU" sz="2400">
                <a:solidFill>
                  <a:srgbClr val="5C735D"/>
                </a:solidFill>
              </a:rPr>
              <a:t>a </a:t>
            </a:r>
            <a:r>
              <a:rPr b="1" lang="hu-HU" sz="2400">
                <a:solidFill>
                  <a:srgbClr val="5C735D"/>
                </a:solidFill>
              </a:rPr>
              <a:t>odměny</a:t>
            </a:r>
            <a:r>
              <a:rPr lang="hu-HU" sz="2400">
                <a:solidFill>
                  <a:srgbClr val="5C735D"/>
                </a:solidFill>
              </a:rPr>
              <a:t> spojené s hospodařením.</a:t>
            </a:r>
            <a:endParaRPr sz="2400">
              <a:solidFill>
                <a:srgbClr val="5C735D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735D"/>
              </a:buClr>
              <a:buSzPts val="2400"/>
              <a:buNone/>
            </a:pPr>
            <a:r>
              <a:t/>
            </a:r>
            <a:endParaRPr sz="2400">
              <a:solidFill>
                <a:srgbClr val="5C735D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5C735D"/>
              </a:buClr>
              <a:buSzPts val="2400"/>
              <a:buNone/>
            </a:pPr>
            <a:r>
              <a:t/>
            </a:r>
            <a:endParaRPr sz="2400">
              <a:solidFill>
                <a:srgbClr val="5C735D"/>
              </a:solidFill>
            </a:endParaRPr>
          </a:p>
        </p:txBody>
      </p:sp>
      <p:pic>
        <p:nvPicPr>
          <p:cNvPr descr="A képen vektorgrafika látható&#10;&#10;Automatikusan generált leírás"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9585" y="4109776"/>
            <a:ext cx="3764830" cy="1926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3200"/>
              <a:buFont typeface="Nunito"/>
              <a:buNone/>
            </a:pPr>
            <a:r>
              <a:rPr b="1" lang="hu-HU" sz="32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Aktéři v KPZ</a:t>
            </a:r>
            <a:endParaRPr b="1" sz="3600">
              <a:solidFill>
                <a:srgbClr val="87C0B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A képen játék látható&#10;&#10;Automatikusan generált leírás" id="108" name="Google Shape;10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6635" y="2420937"/>
            <a:ext cx="3284404" cy="369252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/>
          <p:nvPr>
            <p:ph idx="1" type="body"/>
          </p:nvPr>
        </p:nvSpPr>
        <p:spPr>
          <a:xfrm>
            <a:off x="628650" y="1828800"/>
            <a:ext cx="5343525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C6A"/>
              </a:buClr>
              <a:buSzPts val="2400"/>
              <a:buNone/>
            </a:pPr>
            <a:r>
              <a:rPr b="1" lang="hu-HU" sz="2400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Farmář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7C69"/>
              </a:buClr>
              <a:buSzPts val="2400"/>
              <a:buNone/>
            </a:pPr>
            <a:r>
              <a:rPr lang="hu-HU" sz="2400">
                <a:solidFill>
                  <a:srgbClr val="F07C69"/>
                </a:solidFill>
                <a:latin typeface="Nunito"/>
                <a:ea typeface="Nunito"/>
                <a:cs typeface="Nunito"/>
                <a:sym typeface="Nunito"/>
              </a:rPr>
              <a:t>je odpovědný za svou produkci pro členy, v souladu s předem dohodnutými podmínkami.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F07C6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F07C6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400"/>
              <a:buNone/>
            </a:pPr>
            <a:r>
              <a:rPr b="1"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Výhody pro zemědělce: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C735D"/>
              </a:buClr>
              <a:buSzPts val="2400"/>
              <a:buChar char="•"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jistý příjem po celou sezónu/rok</a:t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C735D"/>
              </a:buClr>
              <a:buSzPts val="2400"/>
              <a:buChar char="•"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možnost přímo reagovat na potřeby spotřebitelů-podílníků</a:t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C735D"/>
              </a:buClr>
              <a:buSzPts val="2400"/>
              <a:buChar char="•"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sdílení rizik spojených s hospodařením</a:t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3200"/>
              <a:buFont typeface="Nunito"/>
              <a:buNone/>
            </a:pPr>
            <a:r>
              <a:rPr b="1" lang="hu-HU" sz="32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Aktéři v KPZ</a:t>
            </a:r>
            <a:endParaRPr b="1" sz="3600">
              <a:solidFill>
                <a:srgbClr val="87C0B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A képen játék látható&#10;&#10;Automatikusan generált leírás" id="115" name="Google Shape;11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6635" y="2420937"/>
            <a:ext cx="3284404" cy="369252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 txBox="1"/>
          <p:nvPr>
            <p:ph idx="1" type="body"/>
          </p:nvPr>
        </p:nvSpPr>
        <p:spPr>
          <a:xfrm>
            <a:off x="628650" y="1828800"/>
            <a:ext cx="5343525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400"/>
              <a:buNone/>
            </a:pPr>
            <a:r>
              <a:rPr b="1"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Výzvy pro zemědělce</a:t>
            </a:r>
            <a:r>
              <a:rPr b="1"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C735D"/>
              </a:buClr>
              <a:buSzPts val="2400"/>
              <a:buChar char="•"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produkuje široký výběr zeleniny</a:t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C735D"/>
              </a:buClr>
              <a:buSzPts val="2400"/>
              <a:buChar char="•"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k zajištění kontinuity distribuce je nutné podrobné plánování</a:t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C735D"/>
              </a:buClr>
              <a:buSzPts val="2400"/>
              <a:buChar char="•"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někteří zemědělci </a:t>
            </a: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kromě svého hospodaření řídí i komunitu</a:t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3200"/>
              <a:buFont typeface="Nunito"/>
              <a:buNone/>
            </a:pPr>
            <a:r>
              <a:rPr b="1" lang="hu-HU" sz="32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Aktéři v KPZ</a:t>
            </a:r>
            <a:endParaRPr b="1" sz="3600">
              <a:solidFill>
                <a:srgbClr val="87C0B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" name="Google Shape;122;p6"/>
          <p:cNvSpPr txBox="1"/>
          <p:nvPr>
            <p:ph idx="1" type="body"/>
          </p:nvPr>
        </p:nvSpPr>
        <p:spPr>
          <a:xfrm>
            <a:off x="628650" y="1828800"/>
            <a:ext cx="5343525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C6A"/>
              </a:buClr>
              <a:buSzPts val="2400"/>
              <a:buNone/>
            </a:pPr>
            <a:r>
              <a:rPr b="1" lang="hu-HU" sz="2400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Člen/podílník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7C69"/>
              </a:buClr>
              <a:buSzPts val="2400"/>
              <a:buNone/>
            </a:pPr>
            <a:r>
              <a:rPr lang="hu-HU" sz="2400">
                <a:solidFill>
                  <a:srgbClr val="F07C69"/>
                </a:solidFill>
                <a:latin typeface="Nunito"/>
                <a:ea typeface="Nunito"/>
                <a:cs typeface="Nunito"/>
                <a:sym typeface="Nunito"/>
              </a:rPr>
              <a:t>podporuje zemědělce po celý rok nebo sezónu.</a:t>
            </a:r>
            <a:endParaRPr sz="2400">
              <a:solidFill>
                <a:srgbClr val="F07C6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7C69"/>
              </a:buClr>
              <a:buSzPts val="2400"/>
              <a:buNone/>
            </a:pPr>
            <a:r>
              <a:t/>
            </a:r>
            <a:endParaRPr sz="2400">
              <a:solidFill>
                <a:srgbClr val="F07C6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7C69"/>
              </a:buClr>
              <a:buSzPts val="2400"/>
              <a:buNone/>
            </a:pPr>
            <a:r>
              <a:rPr b="1"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Výhody pro člena/podílníka:</a:t>
            </a:r>
            <a:endParaRPr b="1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C735D"/>
              </a:buClr>
              <a:buSzPts val="2400"/>
              <a:buChar char="•"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ekologické, tedy bez chemie pěstované, nutričně bohaté místní potraviny</a:t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C735D"/>
              </a:buClr>
              <a:buSzPts val="2400"/>
              <a:buChar char="•"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velký výběr produktů (sýry, vejce, ryby, maso, mošty…)</a:t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C735D"/>
              </a:buClr>
              <a:buSzPts val="2400"/>
              <a:buChar char="•"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informace o produktech a jejich způsobech výroby </a:t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C735D"/>
              </a:buClr>
              <a:buSzPts val="2400"/>
              <a:buChar char="•"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zapojení do místní komunity</a:t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A képen vektorgrafika látható&#10;&#10;Automatikusan generált leírás" id="123" name="Google Shape;1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7277" y="1229967"/>
            <a:ext cx="2143125" cy="4398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3200"/>
              <a:buFont typeface="Nunito"/>
              <a:buNone/>
            </a:pPr>
            <a:r>
              <a:rPr b="1" lang="hu-HU" sz="32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Aktéři v KPZ </a:t>
            </a:r>
            <a:endParaRPr b="1" sz="3600">
              <a:solidFill>
                <a:srgbClr val="87C0B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" name="Google Shape;129;p7"/>
          <p:cNvSpPr txBox="1"/>
          <p:nvPr>
            <p:ph idx="1" type="body"/>
          </p:nvPr>
        </p:nvSpPr>
        <p:spPr>
          <a:xfrm>
            <a:off x="628650" y="1828800"/>
            <a:ext cx="5869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ct val="100000"/>
              <a:buNone/>
            </a:pPr>
            <a:r>
              <a:rPr b="1"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Výzvy pro člena/podílníka:</a:t>
            </a:r>
            <a:endParaRPr b="1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ct val="100000"/>
              <a:buNone/>
            </a:pPr>
            <a:r>
              <a:t/>
            </a:r>
            <a:endParaRPr b="1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1717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ct val="100000"/>
              <a:buChar char="•"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dostává ve svých podílech pouze sezónní zeleninu, možná bude potřebovat nějaký čas, aby si na ni zvykl</a:t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1717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ct val="100000"/>
              <a:buChar char="•"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zelenina se musí zpracovat za čerstva, možná bude muset vařit o něco více </a:t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než dříve</a:t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1717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ct val="100000"/>
              <a:buChar char="•"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včasné vyzvednutí podílu ve stanovenou dobu, každý týden nebo 1x14 dní </a:t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1717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ct val="100000"/>
              <a:buChar char="•"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zelenina v podílu se nevybírá, dostává to, co se v daném období sklidí, může si ji ale  proměnit se členy přímo při vyzvednutí</a:t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0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A képen vektorgrafika látható&#10;&#10;Automatikusan generált leírás" id="130" name="Google Shape;1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7277" y="1229967"/>
            <a:ext cx="2143125" cy="4398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1587" y="-11"/>
            <a:ext cx="3142402" cy="359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3200"/>
              <a:buFont typeface="Nunito"/>
              <a:buNone/>
            </a:pPr>
            <a:r>
              <a:rPr b="1" lang="hu-HU" sz="32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Aktéři v KPZ </a:t>
            </a:r>
            <a:endParaRPr b="1" sz="3600">
              <a:solidFill>
                <a:srgbClr val="87C0B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8"/>
          <p:cNvSpPr txBox="1"/>
          <p:nvPr>
            <p:ph idx="1" type="body"/>
          </p:nvPr>
        </p:nvSpPr>
        <p:spPr>
          <a:xfrm>
            <a:off x="628650" y="1325375"/>
            <a:ext cx="6521400" cy="53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C6A"/>
              </a:buClr>
              <a:buSzPts val="2400"/>
              <a:buNone/>
            </a:pPr>
            <a:r>
              <a:rPr b="1" lang="hu-HU" sz="2500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Koordinátor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C6A"/>
              </a:buClr>
              <a:buSzPts val="2400"/>
              <a:buNone/>
            </a:pPr>
            <a:r>
              <a:rPr lang="hu-HU" sz="2500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řídí komunitu</a:t>
            </a:r>
            <a:endParaRPr sz="2500">
              <a:solidFill>
                <a:srgbClr val="EF7C6A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C6A"/>
              </a:buClr>
              <a:buSzPts val="2400"/>
              <a:buNone/>
            </a:pPr>
            <a:r>
              <a:t/>
            </a:r>
            <a:endParaRPr sz="2400">
              <a:solidFill>
                <a:srgbClr val="EF7C6A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66700" lvl="0" marL="228600" rtl="0" algn="l"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400"/>
              <a:buChar char="•"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většinou je v komunitě více koordinátorů, kteří mají rozdělené zodpovědnosti (finance, komunikaci, odběrné místo, další zemědělec-další produkt…)</a:t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400"/>
              <a:buChar char="•"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tvoří tým a vzájemně se v koordinaci podporují</a:t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400"/>
              <a:buChar char="•"/>
            </a:pPr>
            <a:r>
              <a:rPr lang="hu-HU" sz="24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z podílníka se tak může stát koordinátor i během sezóny, např. při zařazení dalšího zemědělce (vejce, ryby, mošty apod.)</a:t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3200"/>
              <a:buFont typeface="Nunito"/>
              <a:buNone/>
            </a:pPr>
            <a:r>
              <a:rPr b="1" lang="hu-HU" sz="32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S</a:t>
            </a:r>
            <a:r>
              <a:rPr b="1" lang="hu-HU" sz="32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pecifika KPZ</a:t>
            </a:r>
            <a:endParaRPr b="1" sz="3600">
              <a:solidFill>
                <a:srgbClr val="87C0B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3" name="Google Shape;143;p9"/>
          <p:cNvSpPr txBox="1"/>
          <p:nvPr>
            <p:ph idx="1" type="body"/>
          </p:nvPr>
        </p:nvSpPr>
        <p:spPr>
          <a:xfrm>
            <a:off x="628650" y="1843300"/>
            <a:ext cx="8073000" cy="48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200"/>
              <a:buNone/>
            </a:pPr>
            <a:r>
              <a:rPr lang="hu-HU" sz="22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KPZ</a:t>
            </a:r>
            <a:r>
              <a:rPr lang="hu-HU" sz="22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 je přímé partnerství mezi spotřebiteli-podílníky a zemědělci. </a:t>
            </a:r>
            <a:r>
              <a:rPr b="1" lang="hu-HU" sz="22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Rizika, povinnosti a odměny</a:t>
            </a:r>
            <a:r>
              <a:rPr lang="hu-HU" sz="22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 jsou sdíleny na základě dlouhodobé a závazné dohody. </a:t>
            </a:r>
            <a:endParaRPr sz="22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200"/>
              <a:buNone/>
            </a:pPr>
            <a:r>
              <a:t/>
            </a:r>
            <a:endParaRPr sz="22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2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Zemědělec během sezóny produkuje pro komunitu a členové za dohodnutý poplatek přebírají produkty.</a:t>
            </a:r>
            <a:endParaRPr sz="22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735D"/>
              </a:buClr>
              <a:buSzPts val="2200"/>
              <a:buNone/>
            </a:pPr>
            <a:r>
              <a:rPr lang="hu-HU" sz="22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br>
              <a:rPr lang="hu-HU" sz="2200">
                <a:solidFill>
                  <a:srgbClr val="5C735D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hu-HU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Charakteristika</a:t>
            </a:r>
            <a:r>
              <a:rPr b="1" lang="hu-HU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7C6A"/>
              </a:buClr>
              <a:buSzPts val="2200"/>
              <a:buChar char="•"/>
            </a:pPr>
            <a:r>
              <a:rPr lang="hu-HU" sz="2200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dlouhodobý závazek, </a:t>
            </a:r>
            <a:endParaRPr sz="2200">
              <a:solidFill>
                <a:srgbClr val="EF7C6A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7C6A"/>
              </a:buClr>
              <a:buSzPts val="2200"/>
              <a:buChar char="•"/>
            </a:pPr>
            <a:r>
              <a:rPr lang="hu-HU" sz="2200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přímé partnerství se zemědělcem, </a:t>
            </a:r>
            <a:endParaRPr sz="2200">
              <a:solidFill>
                <a:srgbClr val="EF7C6A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7C6A"/>
              </a:buClr>
              <a:buSzPts val="2200"/>
              <a:buChar char="•"/>
            </a:pPr>
            <a:r>
              <a:rPr lang="hu-HU" sz="2200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známý zdroj potravin,</a:t>
            </a:r>
            <a:endParaRPr sz="2200">
              <a:solidFill>
                <a:srgbClr val="EF7C6A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7C6A"/>
              </a:buClr>
              <a:buSzPts val="2200"/>
              <a:buChar char="•"/>
            </a:pPr>
            <a:r>
              <a:rPr lang="hu-HU" sz="2200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sezónní produkty, </a:t>
            </a:r>
            <a:endParaRPr sz="2200">
              <a:solidFill>
                <a:srgbClr val="EF7C6A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7C6A"/>
              </a:buClr>
              <a:buSzPts val="2200"/>
              <a:buChar char="•"/>
            </a:pPr>
            <a:r>
              <a:rPr lang="hu-HU" sz="2200">
                <a:solidFill>
                  <a:srgbClr val="EF7C6A"/>
                </a:solidFill>
                <a:latin typeface="Nunito"/>
                <a:ea typeface="Nunito"/>
                <a:cs typeface="Nunito"/>
                <a:sym typeface="Nunito"/>
              </a:rPr>
              <a:t>nízký počet potravinových kilometrů.</a:t>
            </a:r>
            <a:endParaRPr sz="2200">
              <a:solidFill>
                <a:srgbClr val="EF7C6A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sz="2400">
              <a:solidFill>
                <a:srgbClr val="5C735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A képen játék látható&#10;&#10;Automatikusan generált leírás" id="144" name="Google Shape;14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5258" y="3763918"/>
            <a:ext cx="3091674" cy="2442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éma">
  <a:themeElements>
    <a:clrScheme name="Office-té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2021-09-22T09:21:57Z</dcterms:created>
  <dc:creator>Perényi Zsófia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0x010100D7695B91FA09334D803D508279DFAEF7</vt:lpwstr>
  </property>
</Properties>
</file>