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j/l7vkCIeXrP52i6T2Se5aQ5a8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20.jpg"/><Relationship Id="rId6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951706" y="719941"/>
            <a:ext cx="7772400" cy="3339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4800"/>
              <a:buFont typeface="Nunito"/>
              <a:buNone/>
            </a:pPr>
            <a:r>
              <a:rPr b="1" lang="hu-HU" sz="48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Roční cyklus v KPZ</a:t>
            </a:r>
            <a:endParaRPr b="1" sz="48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4800"/>
              <a:buFont typeface="Nunito"/>
              <a:buNone/>
            </a:pPr>
            <a:r>
              <a:rPr b="1" lang="hu-HU" sz="3200">
                <a:solidFill>
                  <a:srgbClr val="FF8F33"/>
                </a:solidFill>
                <a:latin typeface="Nunito"/>
                <a:ea typeface="Nunito"/>
                <a:cs typeface="Nunito"/>
                <a:sym typeface="Nunito"/>
              </a:rPr>
              <a:t>Jak KPZ funguje?</a:t>
            </a:r>
            <a:br>
              <a:rPr b="1" lang="hu-HU" sz="4400">
                <a:solidFill>
                  <a:srgbClr val="FF8F33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lang="hu-HU" sz="48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28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4406" y="3763159"/>
            <a:ext cx="2667000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játék látható&#10;&#10;Automatikusan generált leírás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756" y="3428999"/>
            <a:ext cx="2443250" cy="2746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vektorgrafika látható&#10;&#10;Automatikusan generált leírás"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6428" y="3710223"/>
            <a:ext cx="2540000" cy="21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7. Vaření je součástí KPZ 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6" name="Google Shape;156;p10"/>
          <p:cNvSpPr txBox="1"/>
          <p:nvPr>
            <p:ph idx="1" type="body"/>
          </p:nvPr>
        </p:nvSpPr>
        <p:spPr>
          <a:xfrm>
            <a:off x="628650" y="1690689"/>
            <a:ext cx="779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Členové vaří a zpracovávají svůj podíl. Obvykle sdílejí recepty na neznámou zeleninu nebo jiné potraviny.</a:t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vektorgrafika látható&#10;&#10;Automatikusan generált leírás" id="157" name="Google Shape;1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2599" y="3140932"/>
            <a:ext cx="2792751" cy="240176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 txBox="1"/>
          <p:nvPr/>
        </p:nvSpPr>
        <p:spPr>
          <a:xfrm>
            <a:off x="673921" y="3639476"/>
            <a:ext cx="5270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Pokud se seznámíte s novou zeleninou, požádejte o pomoc ostatní členy, jak ji vaří, skladují nebo zavařují.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8. Návštěva farmy 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628650" y="1690689"/>
            <a:ext cx="779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Návštěvy na farmách jsou organizovány tak, aby se členové dozvěděli něco o zemědělství, lépe poznali farmáře i sebe navzájem. Součástí je často i dobrovolná práce na farmě. </a:t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4526729" y="3087121"/>
            <a:ext cx="4227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Nenechte si ujít návštěvy farem! Jsou skvělou příležitostí, jak poznat svého farmáře, ostatní členy, a pokud chcete, můžete si ušpinit ruce dobrovolnou prací!</a:t>
            </a:r>
            <a:endParaRPr/>
          </a:p>
        </p:txBody>
      </p:sp>
      <p:pic>
        <p:nvPicPr>
          <p:cNvPr descr="A képen vektorgrafika látható&#10;&#10;Automatikusan generált leírás"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3490392"/>
            <a:ext cx="3703602" cy="2129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9. Hodnocení sezóny 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12"/>
          <p:cNvSpPr txBox="1"/>
          <p:nvPr>
            <p:ph idx="1" type="body"/>
          </p:nvPr>
        </p:nvSpPr>
        <p:spPr>
          <a:xfrm>
            <a:off x="628650" y="1690703"/>
            <a:ext cx="7796100" cy="17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Členové mohou poskytnout zpětnou vazbu na sezónu, zejména na: kvalitu, rozmanitost a množství zeleniny nebo jiných produktů, dodávky, komunikaci. Obvykle se tak děje prostřednictvím online formuláře.</a:t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8627" y="3545515"/>
            <a:ext cx="3092450" cy="300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2"/>
          <p:cNvSpPr txBox="1"/>
          <p:nvPr/>
        </p:nvSpPr>
        <p:spPr>
          <a:xfrm>
            <a:off x="628650" y="3545518"/>
            <a:ext cx="5270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Nenechte si ujít proces hodnocení, je to skvělý způsob, jak poskytnout zpětnou vazbu farmáři a koordinátorovi a ovlivnit tak příští sezónu.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10. Setkání na konci sezóny 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628650" y="1690689"/>
            <a:ext cx="779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Na konci sezóny se koná schůzka, na které členové zhodnotí výsledky hodnocení, naplánují rozpočet na příští sezónu a vyberou odběrové místo. </a:t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szöveg, játék, baba látható&#10;&#10;Automatikusan generált leírás" id="181" name="Google Shape;18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0779" y="3257714"/>
            <a:ext cx="35814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 txBox="1"/>
          <p:nvPr/>
        </p:nvSpPr>
        <p:spPr>
          <a:xfrm>
            <a:off x="628650" y="3545518"/>
            <a:ext cx="5270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Hodnotící schůzka je skvělou příležitostí dozvědět se, jak celá komunita hodnotila sezónu, a podělit se o své nápady na sezónu nadcházející.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11. Obnovení smlouvy 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Google Shape;188;p14"/>
          <p:cNvSpPr txBox="1"/>
          <p:nvPr>
            <p:ph idx="1" type="body"/>
          </p:nvPr>
        </p:nvSpPr>
        <p:spPr>
          <a:xfrm>
            <a:off x="628650" y="1690689"/>
            <a:ext cx="779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Členové jsou osloveni, aby zjistili, kdo by se chtěl připojit na novou sezónu. Podle toho, kolik stávajících členů podepíše novou smlouvu, farmář zjistí, zda společenství potřebuje nabrat nové členy.</a:t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szöveg látható&#10;&#10;Automatikusan generált leírás" id="189" name="Google Shape;1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0402" y="3273886"/>
            <a:ext cx="3571455" cy="31593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628650" y="3545518"/>
            <a:ext cx="5270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Pokud ještě existuje mezi vašimi přáteli někdo, kdo není v KPZ zapojen, řekněte jim o té vaší nebo pomozte najít KPZ v blízkosti jejich bydliště nebo pracoviště.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képen szöveg, szállítás látható&#10;&#10;Automatikusan generált leírás" id="195" name="Google Shape;1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4805" y="1443596"/>
            <a:ext cx="2785373" cy="267506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 txBox="1"/>
          <p:nvPr>
            <p:ph type="title"/>
          </p:nvPr>
        </p:nvSpPr>
        <p:spPr>
          <a:xfrm>
            <a:off x="471487" y="592960"/>
            <a:ext cx="7396869" cy="1121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F33"/>
              </a:buClr>
              <a:buSzPts val="3600"/>
              <a:buFont typeface="Nunito"/>
              <a:buNone/>
            </a:pPr>
            <a:r>
              <a:rPr b="1" lang="hu-HU" sz="3600">
                <a:solidFill>
                  <a:srgbClr val="FF8F33"/>
                </a:solidFill>
                <a:latin typeface="Nunito"/>
                <a:ea typeface="Nunito"/>
                <a:cs typeface="Nunito"/>
                <a:sym typeface="Nunito"/>
              </a:rPr>
              <a:t>Vaše povinnosti jako člena potravinové komunity</a:t>
            </a:r>
            <a:endParaRPr b="1" sz="4000">
              <a:solidFill>
                <a:srgbClr val="FF8F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15"/>
          <p:cNvSpPr txBox="1"/>
          <p:nvPr>
            <p:ph idx="1" type="body"/>
          </p:nvPr>
        </p:nvSpPr>
        <p:spPr>
          <a:xfrm>
            <a:off x="471487" y="1714528"/>
            <a:ext cx="5613224" cy="1864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</a:endParaRPr>
          </a:p>
          <a:p>
            <a:pPr indent="0" lvl="0" marL="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</a:rPr>
              <a:t>KPZ je postavena na úzkém partnerství, v němž vy i zemědělec máte určité úkoly, které zajišťují hladké fungování tohoto systému.</a:t>
            </a:r>
            <a:endParaRPr sz="2400">
              <a:solidFill>
                <a:srgbClr val="5C735D"/>
              </a:solidFill>
            </a:endParaRPr>
          </a:p>
        </p:txBody>
      </p:sp>
      <p:pic>
        <p:nvPicPr>
          <p:cNvPr descr="A képen szöveg, játék, baba, vektorgrafika látható&#10;&#10;Automatikusan generált leírás" id="198" name="Google Shape;19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822" y="3505863"/>
            <a:ext cx="2932465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5"/>
          <p:cNvSpPr txBox="1"/>
          <p:nvPr/>
        </p:nvSpPr>
        <p:spPr>
          <a:xfrm>
            <a:off x="3316287" y="4075981"/>
            <a:ext cx="5201180" cy="2134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5C735D"/>
                </a:solidFill>
                <a:latin typeface="Calibri"/>
                <a:ea typeface="Calibri"/>
                <a:cs typeface="Calibri"/>
                <a:sym typeface="Calibri"/>
              </a:rPr>
              <a:t>Tím, že budete věnovat pozornost svým povinnostem, můžete pomoci farmáři a koordinátorovi, kteří jsou často velmi zaneprázdněni. </a:t>
            </a:r>
            <a:endParaRPr sz="2400">
              <a:solidFill>
                <a:srgbClr val="5C73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képen doboz látható&#10;&#10;Automatikusan generált leírás" id="204" name="Google Shape;2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5767" y="1671096"/>
            <a:ext cx="1825157" cy="177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>
            <p:ph type="title"/>
          </p:nvPr>
        </p:nvSpPr>
        <p:spPr>
          <a:xfrm>
            <a:off x="471487" y="592960"/>
            <a:ext cx="7396869" cy="1121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F33"/>
              </a:buClr>
              <a:buSzPts val="4000"/>
              <a:buFont typeface="Nunito"/>
              <a:buNone/>
            </a:pPr>
            <a:r>
              <a:rPr b="1" lang="hu-HU" sz="4000">
                <a:solidFill>
                  <a:srgbClr val="FF8F33"/>
                </a:solidFill>
                <a:latin typeface="Nunito"/>
                <a:ea typeface="Nunito"/>
                <a:cs typeface="Nunito"/>
                <a:sym typeface="Nunito"/>
              </a:rPr>
              <a:t>Nezapomeňte prosím</a:t>
            </a:r>
            <a:endParaRPr b="1" sz="4000">
              <a:solidFill>
                <a:srgbClr val="FF8F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628650" y="1690701"/>
            <a:ext cx="7796100" cy="4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55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platit včas</a:t>
            </a:r>
            <a:endParaRPr sz="55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55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vyzvednout si svůj podíl včas</a:t>
            </a:r>
            <a:endParaRPr sz="55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55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akceptovat specifika systému KPZ</a:t>
            </a:r>
            <a:endParaRPr sz="55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55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vracet bedýnku/pytek/sklenici</a:t>
            </a:r>
            <a:endParaRPr sz="55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55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sledovat novinky</a:t>
            </a:r>
            <a:endParaRPr sz="55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55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poskytnout zpětnou vazbu</a:t>
            </a:r>
            <a:endParaRPr sz="55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55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zhodnotit sezónu</a:t>
            </a:r>
            <a:endParaRPr sz="55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8161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ct val="75454"/>
              <a:buChar char="•"/>
            </a:pPr>
            <a:r>
              <a:rPr lang="hu-HU" sz="55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pokud můžete, zapojte se jako</a:t>
            </a:r>
            <a:r>
              <a:rPr lang="hu-HU" sz="415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415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55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dobrovolníci</a:t>
            </a:r>
            <a:endParaRPr sz="55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15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játék, vektorgrafika látható&#10;&#10;Automatikusan generált leírás" id="207" name="Google Shape;2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1308" y="3042726"/>
            <a:ext cx="1979616" cy="252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fémáru, fogaskerék látható&#10;&#10;Automatikusan generált leírás" id="208" name="Google Shape;20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3267" y="1944975"/>
            <a:ext cx="1121542" cy="137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szöveg, vektorgrafika látható&#10;&#10;Automatikusan generált leírás" id="209" name="Google Shape;20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40509" y="3353615"/>
            <a:ext cx="1440976" cy="17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>
            <p:ph type="ctrTitle"/>
          </p:nvPr>
        </p:nvSpPr>
        <p:spPr>
          <a:xfrm>
            <a:off x="951706" y="438652"/>
            <a:ext cx="77724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Váš seznam kontaktů KPZ: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1072390" y="1583175"/>
            <a:ext cx="69993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Jméno a číslo vašeho farmáře:</a:t>
            </a:r>
            <a:endParaRPr sz="18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Jméno a číslo vašeho koordinátora: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D9A8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5C73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Čas a místo vaší dodávky podílu:</a:t>
            </a:r>
            <a:endParaRPr sz="1800">
              <a:solidFill>
                <a:srgbClr val="5C73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C73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5C73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Začátek sezóny: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C73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5C73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Ukončení sezóny: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C73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5C73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Termíny plateb: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C73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5C73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Kontakt na blízké členy: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C73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képen játék látható&#10;&#10;Automatikusan generált leírás" id="216" name="Google Shape;2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506" y="1487783"/>
            <a:ext cx="7112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szöveg látható&#10;&#10;Automatikusan generált leírás" id="217" name="Google Shape;2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056" y="3400697"/>
            <a:ext cx="8001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doboz látható&#10;&#10;Automatikusan generált leírás" id="218" name="Google Shape;21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790" y="2516483"/>
            <a:ext cx="863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1948" y="4287991"/>
            <a:ext cx="800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>
            <p:ph idx="1" type="body"/>
          </p:nvPr>
        </p:nvSpPr>
        <p:spPr>
          <a:xfrm>
            <a:off x="628650" y="1393371"/>
            <a:ext cx="7796159" cy="499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1400"/>
              <a:buNone/>
            </a:pPr>
            <a:r>
              <a:rPr lang="hu-HU" sz="1400">
                <a:solidFill>
                  <a:srgbClr val="5C735D"/>
                </a:solidFill>
              </a:rPr>
              <a:t>Vydáno v roce 2021 v rámci mezinárodního projektu Food&amp;More, který byl financován Evropskou unií v rámci programu Erasmus+ a realizován ve spolupráci s těmito organizacemi:</a:t>
            </a:r>
            <a:br>
              <a:rPr lang="hu-HU" sz="1400">
                <a:solidFill>
                  <a:srgbClr val="5C735D"/>
                </a:solidFill>
              </a:rPr>
            </a:br>
            <a:endParaRPr sz="1400">
              <a:solidFill>
                <a:srgbClr val="5C735D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1400"/>
              <a:buChar char="•"/>
            </a:pPr>
            <a:r>
              <a:rPr lang="hu-HU" sz="1400">
                <a:solidFill>
                  <a:srgbClr val="5C735D"/>
                </a:solidFill>
              </a:rPr>
              <a:t>TVE, https://tudatosvasarlo.hu/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1400"/>
              <a:buChar char="•"/>
            </a:pPr>
            <a:r>
              <a:rPr lang="hu-HU" sz="1400">
                <a:solidFill>
                  <a:srgbClr val="5C735D"/>
                </a:solidFill>
              </a:rPr>
              <a:t>AMPI, https://www.asociaceampi.cz/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1400"/>
              <a:buChar char="•"/>
            </a:pPr>
            <a:r>
              <a:rPr lang="hu-HU" sz="1400">
                <a:solidFill>
                  <a:srgbClr val="5C735D"/>
                </a:solidFill>
              </a:rPr>
              <a:t>Fundacja EkoRozwoju (FER) http://fer.org.pl/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1400"/>
              <a:buChar char="•"/>
            </a:pPr>
            <a:r>
              <a:rPr lang="hu-HU" sz="1400">
                <a:solidFill>
                  <a:srgbClr val="5C735D"/>
                </a:solidFill>
              </a:rPr>
              <a:t>URGENCI, https://urgenci.net/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hu-HU" sz="1400">
                <a:solidFill>
                  <a:srgbClr val="5C735D"/>
                </a:solidFill>
              </a:rPr>
              <a:t>Podpora Evropské komise na vydání této publikace nepředstavuje podporu obsahu, který odráží pouze názory autorů, a Komise nenese odpovědnost za jakékoli využití informací v ní obsažených.</a:t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190" y="3115571"/>
            <a:ext cx="5530477" cy="1143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szöveg látható&#10;&#10;Automatikusan generált leírás" id="226" name="Google Shape;22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190" y="5386601"/>
            <a:ext cx="4186836" cy="860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471487" y="592960"/>
            <a:ext cx="8201026" cy="1121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F33"/>
              </a:buClr>
              <a:buSzPts val="3600"/>
              <a:buFont typeface="Nunito"/>
              <a:buNone/>
            </a:pPr>
            <a:r>
              <a:rPr b="1" lang="hu-HU" sz="3600">
                <a:solidFill>
                  <a:srgbClr val="FF8F33"/>
                </a:solidFill>
                <a:latin typeface="Nunito"/>
                <a:ea typeface="Nunito"/>
                <a:cs typeface="Nunito"/>
                <a:sym typeface="Nunito"/>
              </a:rPr>
              <a:t>Co je KPZ</a:t>
            </a:r>
            <a:r>
              <a:rPr b="1" lang="hu-HU" sz="3600">
                <a:solidFill>
                  <a:srgbClr val="FF8F33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b="1" sz="4000">
              <a:solidFill>
                <a:srgbClr val="FF8F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471487" y="1443596"/>
            <a:ext cx="7898790" cy="2666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</a:rPr>
              <a:t>Komunitou podporované zemědělství (KPZ) je přímé partnerství založené na </a:t>
            </a:r>
            <a:r>
              <a:rPr b="1" lang="hu-HU" sz="2400">
                <a:solidFill>
                  <a:srgbClr val="5C735D"/>
                </a:solidFill>
              </a:rPr>
              <a:t>vztahu</a:t>
            </a:r>
            <a:r>
              <a:rPr lang="hu-HU" sz="2400">
                <a:solidFill>
                  <a:srgbClr val="5C735D"/>
                </a:solidFill>
              </a:rPr>
              <a:t> mezi spotřebiteli - podílníky    a jedním nebo několika zemědělci, kdy se na základě dlouhodobé závazné dohody sdílejí </a:t>
            </a:r>
            <a:r>
              <a:rPr b="1" lang="hu-HU" sz="2400">
                <a:solidFill>
                  <a:srgbClr val="5C735D"/>
                </a:solidFill>
              </a:rPr>
              <a:t>rizika</a:t>
            </a:r>
            <a:r>
              <a:rPr lang="hu-HU" sz="2400">
                <a:solidFill>
                  <a:srgbClr val="5C735D"/>
                </a:solidFill>
              </a:rPr>
              <a:t>, </a:t>
            </a:r>
            <a:r>
              <a:rPr b="1" lang="hu-HU" sz="2400">
                <a:solidFill>
                  <a:srgbClr val="5C735D"/>
                </a:solidFill>
              </a:rPr>
              <a:t>povinnosti </a:t>
            </a:r>
            <a:r>
              <a:rPr lang="hu-HU" sz="2400">
                <a:solidFill>
                  <a:srgbClr val="5C735D"/>
                </a:solidFill>
              </a:rPr>
              <a:t>a </a:t>
            </a:r>
            <a:r>
              <a:rPr b="1" lang="hu-HU" sz="2400">
                <a:solidFill>
                  <a:srgbClr val="5C735D"/>
                </a:solidFill>
              </a:rPr>
              <a:t>odměny</a:t>
            </a:r>
            <a:r>
              <a:rPr lang="hu-HU" sz="2400">
                <a:solidFill>
                  <a:srgbClr val="5C735D"/>
                </a:solidFill>
              </a:rPr>
              <a:t> spojené s hospodařením.</a:t>
            </a:r>
            <a:endParaRPr sz="2400">
              <a:solidFill>
                <a:srgbClr val="5C735D"/>
              </a:solidFill>
            </a:endParaRPr>
          </a:p>
        </p:txBody>
      </p:sp>
      <p:pic>
        <p:nvPicPr>
          <p:cNvPr descr="A képen vektorgrafika látható&#10;&#10;Automatikusan generált leírás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9585" y="4109776"/>
            <a:ext cx="3764830" cy="192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3900" y="911497"/>
            <a:ext cx="4044743" cy="5504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5756031" y="726831"/>
            <a:ext cx="276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>
            <p:ph type="title"/>
          </p:nvPr>
        </p:nvSpPr>
        <p:spPr>
          <a:xfrm>
            <a:off x="471487" y="592960"/>
            <a:ext cx="4631091" cy="1121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F33"/>
              </a:buClr>
              <a:buSzPts val="3600"/>
              <a:buFont typeface="Nunito"/>
              <a:buNone/>
            </a:pPr>
            <a:r>
              <a:rPr b="1" lang="hu-HU" sz="3600">
                <a:solidFill>
                  <a:srgbClr val="FF8F33"/>
                </a:solidFill>
                <a:latin typeface="Nunito"/>
                <a:ea typeface="Nunito"/>
                <a:cs typeface="Nunito"/>
                <a:sym typeface="Nunito"/>
              </a:rPr>
              <a:t>Roční cyklus v KPZ</a:t>
            </a:r>
            <a:endParaRPr b="1" sz="4000">
              <a:solidFill>
                <a:srgbClr val="FF8F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471487" y="1443596"/>
            <a:ext cx="4332413" cy="4821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735D"/>
              </a:buClr>
              <a:buSzPct val="100000"/>
              <a:buNone/>
            </a:pPr>
            <a:r>
              <a:rPr lang="hu-HU" sz="2400">
                <a:solidFill>
                  <a:srgbClr val="5C735D"/>
                </a:solidFill>
              </a:rPr>
              <a:t>KPZ sezóna začíná obvykle na jaře a trvá do podzimu. Novinkou je i Zimní KPZ, která začíná od zimy do jara.</a:t>
            </a:r>
            <a:endParaRPr sz="2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hu-HU" sz="2400">
                <a:solidFill>
                  <a:srgbClr val="5C735D"/>
                </a:solidFill>
              </a:rPr>
              <a:t>Sezónní cyklus je jako kruh, který začíná setkáním, plánováním a končí sklizní, vyhodnocením a obnovením dohod na další sezónu. </a:t>
            </a:r>
            <a:endParaRPr sz="2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735D"/>
              </a:buClr>
              <a:buSzPct val="100000"/>
              <a:buNone/>
            </a:pPr>
            <a:r>
              <a:t/>
            </a:r>
            <a:endParaRPr sz="2400">
              <a:solidFill>
                <a:srgbClr val="5C735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1. Plánování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628650" y="1690689"/>
            <a:ext cx="779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Farmář plánuje sezónu včetně sortimentu produktů, financí, počtu členů, délky sezóny a aktivit pro komunitu. 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2866490" y="3832261"/>
            <a:ext cx="5270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Pokud farmáři poskytnete včas zpětnou vazbu, můžete ovlivnit složení podílu, množství a další sortiment pro příští sezónu.</a:t>
            </a: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A képen szöveg, játék, vektorgrafika látható&#10;&#10;Automatikusan generált leírás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11" y="3209104"/>
            <a:ext cx="1841716" cy="239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2. Podepsání smlouvy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628650" y="1690689"/>
            <a:ext cx="779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Většina KPZ nabízí smlouvu nebo dohodu, která popisuje praktické podmínky, ujednání, a také hlavní principy a hodnoty KPZ.</a:t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szöveg látható&#10;&#10;Automatikusan generált leírás"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2985" y="3016252"/>
            <a:ext cx="3571455" cy="315936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449560" y="3556985"/>
            <a:ext cx="5270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Ujistěte se, že jste si včas obnovili členství. Díky tomu si zajistíte místo na další sezónu a farmář nebo koordinátor vás nebude muset nahánět.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3. Osevní plán  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628650" y="1690689"/>
            <a:ext cx="779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Po podpisu dohody zemědělec dokončí osevní plán. Ten poskytuje přehled o tom, kolik a která zelenina bude v sezóně zařazena, kdy bude vysazena a kdy bude sklizena.</a:t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4161034" y="3536437"/>
            <a:ext cx="4025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Pokud vás osevní plán zajímá, požádejte zemědělce, aby vám ho při návštěvě farmy ukázal.</a:t>
            </a:r>
            <a:endParaRPr/>
          </a:p>
        </p:txBody>
      </p:sp>
      <p:pic>
        <p:nvPicPr>
          <p:cNvPr descr="A képen szöveg, névjegykártya, boríték, vektorgrafika látható&#10;&#10;Automatikusan generált leírás" id="126" name="Google Shape;1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49" y="3428999"/>
            <a:ext cx="2987853" cy="248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4. Práce na farmě 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7"/>
          <p:cNvSpPr txBox="1"/>
          <p:nvPr>
            <p:ph idx="1" type="body"/>
          </p:nvPr>
        </p:nvSpPr>
        <p:spPr>
          <a:xfrm>
            <a:off x="628650" y="1690689"/>
            <a:ext cx="779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Zemědělec pěstuje zeleninu nebo jiné zemědělské produkty dohodnutými metodami. Většina KPZ se řídí zásadami agroekologie. Většina KPZ zemědělců jsou certifikovaní ekologičtí zemědělci. </a:t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628650" y="3429000"/>
            <a:ext cx="5270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Pokud na farmě pracujete jako dobrovolník, můžete se dozvědět více o zelenině a způsobu její produkce.</a:t>
            </a:r>
            <a:endParaRPr/>
          </a:p>
        </p:txBody>
      </p:sp>
      <p:pic>
        <p:nvPicPr>
          <p:cNvPr descr="A képen szöveg, vektorgrafika látható&#10;&#10;Automatikusan generált leírás"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1896" y="2909578"/>
            <a:ext cx="1719887" cy="272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5. Novinky na farmě 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628650" y="1690689"/>
            <a:ext cx="779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Farmář zasílá členům nebo koordinátorům novinky z farmy a také seznam produktů před týdenní dodávkou.</a:t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628650" y="3429000"/>
            <a:ext cx="5270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Nezapomeňte sledovat hlavní komunikační kanál vaší komunity, aby vám neunikly žádné důležité novinky.</a:t>
            </a:r>
            <a:endParaRPr/>
          </a:p>
        </p:txBody>
      </p:sp>
      <p:pic>
        <p:nvPicPr>
          <p:cNvPr descr="A képen szöveg, vektorgrafika látható&#10;&#10;Automatikusan generált leírás"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2346" y="2976426"/>
            <a:ext cx="20320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6. Odběry podílů 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9"/>
          <p:cNvSpPr txBox="1"/>
          <p:nvPr>
            <p:ph idx="1" type="body"/>
          </p:nvPr>
        </p:nvSpPr>
        <p:spPr>
          <a:xfrm>
            <a:off x="628650" y="1690689"/>
            <a:ext cx="779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Farmář dopraví podíly na místo dodání v dohodnutém čase. Členové si jdou na místo dodání vyzvednout svůj týdenní nebo 14-ti denní podíl.</a:t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3314680" y="3841749"/>
            <a:ext cx="5270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TIPP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8F33"/>
                </a:solidFill>
                <a:latin typeface="Calibri"/>
                <a:ea typeface="Calibri"/>
                <a:cs typeface="Calibri"/>
                <a:sym typeface="Calibri"/>
              </a:rPr>
              <a:t>Dbejte na to, abyste se každý týden dostavili včas a vrátili svou přepravku, pytel nebo sklenice. Pokud si svůj podíl nemůžete vyzvednout, požádejte jiného člena, aby jej převzal za vás.</a:t>
            </a:r>
            <a:endParaRPr/>
          </a:p>
        </p:txBody>
      </p:sp>
      <p:pic>
        <p:nvPicPr>
          <p:cNvPr descr="A képen játék, vektorgrafika látható&#10;&#10;Automatikusan generált leírás"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3252800"/>
            <a:ext cx="1914989" cy="278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-té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2021-10-01T07:54:51Z</dcterms:created>
  <dc:creator>Barbara Mayer</dc:creator>
</cp:coreProperties>
</file>